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9"/>
  </p:notesMasterIdLst>
  <p:handoutMasterIdLst>
    <p:handoutMasterId r:id="rId10"/>
  </p:handoutMasterIdLst>
  <p:sldIdLst>
    <p:sldId id="268" r:id="rId5"/>
    <p:sldId id="270" r:id="rId6"/>
    <p:sldId id="284" r:id="rId7"/>
    <p:sldId id="282" r:id="rId8"/>
  </p:sldIdLst>
  <p:sldSz cx="7559675" cy="10691813"/>
  <p:notesSz cx="6858000" cy="9144000"/>
  <p:defaultTextStyle>
    <a:defPPr>
      <a:defRPr lang="en-US"/>
    </a:defPPr>
    <a:lvl1pPr marL="0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1B5810-2F38-B766-941B-D945AD3F73C6}" name="藤本 咲子" initials="藤本" userId="S-1-5-21-2199275762-3215954066-4030800924-12049" providerId="AD"/>
  <p188:author id="{9B5B032C-5C0F-1B74-11F5-EA410AE13B08}" name="池本 舞" initials="舞池" userId="S::m-ikemoto@nobel.co.jp::cda8181c-9182-4dc5-b0d5-06b59ec8b266" providerId="AD"/>
  <p188:author id="{8BF45745-1A80-FAC7-93B4-E720A9F1FC88}" name="大樹 乗鞍" initials="大乗" userId="9aed12652541c3ce" providerId="Windows Live"/>
  <p188:author id="{68A94B53-AC3D-6CD0-D5AD-DF33C11B6683}" name="太田 有紀 大広 ＣＲ局 １Ｇ" initials="" userId="S::yuki.ota@daiko.co.jp::5864c8a1-e504-474e-a41d-1e1b5826e4b5" providerId="AD"/>
  <p188:author id="{7E059B8B-AEE0-E44B-6B54-FFA37195CAB4}" name="佐藤 健太" initials="健佐" userId="S::k-sato@nobel.co.jp::7af6d9ac-3656-4c28-bb0d-e4d6aa4ac26c" providerId="AD"/>
  <p188:author id="{5DC192A2-48C3-0E64-9057-087B2E71F880}" name="大田 里穂子" initials="大田" userId="S-1-5-21-2199275762-3215954066-4030800924-1718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12"/>
    <a:srgbClr val="FF2F92"/>
    <a:srgbClr val="FFE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54"/>
  </p:normalViewPr>
  <p:slideViewPr>
    <p:cSldViewPr snapToGrid="0">
      <p:cViewPr>
        <p:scale>
          <a:sx n="60" d="100"/>
          <a:sy n="60" d="100"/>
        </p:scale>
        <p:origin x="17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270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CA85352-DAEA-5545-03C5-9C1FD90913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kumimoji="1" lang="zh-TW" altLang="en-US"/>
              <a:t>報道関係者各位</a:t>
            </a:r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5E90A9D-37E9-30D1-78B9-7D62C276A5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44566-DC81-435E-995E-F42EBEC21CD6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B527FF6-C8A8-07D4-E453-1816708943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2CE17E4-0DC0-2916-B7BD-119D0A6206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E9DFD-5683-4118-8B48-C69CA0F641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54265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kumimoji="1" lang="zh-TW" altLang="en-US"/>
              <a:t>報道関係者各位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D3F9A-4F59-45A9-B72B-F7D11F14CEDE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DFEB3-E194-4CD0-A1A1-7B5F6D9F2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92844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60EF6710-819E-904C-9C73-9D4B3E7F6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138" y="-62828"/>
            <a:ext cx="7608812" cy="10754641"/>
          </a:xfrm>
          <a:prstGeom prst="rect">
            <a:avLst/>
          </a:prstGeom>
        </p:spPr>
      </p:pic>
      <p:pic>
        <p:nvPicPr>
          <p:cNvPr id="19" name="図 18" descr="黒い背景に白い文字がある&#10;&#10;中程度の精度で自動的に生成された説明">
            <a:extLst>
              <a:ext uri="{FF2B5EF4-FFF2-40B4-BE49-F238E27FC236}">
                <a16:creationId xmlns:a16="http://schemas.microsoft.com/office/drawing/2014/main" id="{BA5FCD7A-FAB5-02DE-AF0B-6788E72AC6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428" y="-24366"/>
            <a:ext cx="7562018" cy="106885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C708A93-987B-E7EE-5A74-87E2351782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354" y="283515"/>
            <a:ext cx="1657486" cy="94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33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7" userDrawn="1">
          <p15:clr>
            <a:srgbClr val="FBAE40"/>
          </p15:clr>
        </p15:guide>
        <p15:guide id="2" pos="238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背景パターン&#10;&#10;自動的に生成された説明">
            <a:extLst>
              <a:ext uri="{FF2B5EF4-FFF2-40B4-BE49-F238E27FC236}">
                <a16:creationId xmlns:a16="http://schemas.microsoft.com/office/drawing/2014/main" id="{A088B091-50F0-FB5F-9C57-DD40C2A075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7564362" cy="10691813"/>
          </a:xfrm>
          <a:prstGeom prst="rect">
            <a:avLst/>
          </a:prstGeom>
        </p:spPr>
      </p:pic>
      <p:pic>
        <p:nvPicPr>
          <p:cNvPr id="5" name="図 4" descr="図形, 四角形, 正方形&#10;&#10;自動的に生成された説明">
            <a:extLst>
              <a:ext uri="{FF2B5EF4-FFF2-40B4-BE49-F238E27FC236}">
                <a16:creationId xmlns:a16="http://schemas.microsoft.com/office/drawing/2014/main" id="{B25943B7-0F25-608D-98CB-C1C5B28E07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2826"/>
            <a:ext cx="7575778" cy="10707949"/>
          </a:xfrm>
          <a:prstGeom prst="rect">
            <a:avLst/>
          </a:prstGeom>
        </p:spPr>
      </p:pic>
      <p:pic>
        <p:nvPicPr>
          <p:cNvPr id="7" name="図 6" descr="黒い背景と白い文字&#10;&#10;自動的に生成された説明">
            <a:extLst>
              <a:ext uri="{FF2B5EF4-FFF2-40B4-BE49-F238E27FC236}">
                <a16:creationId xmlns:a16="http://schemas.microsoft.com/office/drawing/2014/main" id="{C54460AB-D218-8A37-8DE4-229C603695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8" y="-3311"/>
            <a:ext cx="7566704" cy="1069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0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39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6" r:id="rId2"/>
  </p:sldLayoutIdLst>
  <p:txStyles>
    <p:titleStyle>
      <a:lvl1pPr algn="l" defTabSz="986912" rtl="0" eaLnBrk="1" latinLnBrk="0" hangingPunct="1">
        <a:lnSpc>
          <a:spcPct val="90000"/>
        </a:lnSpc>
        <a:spcBef>
          <a:spcPct val="0"/>
        </a:spcBef>
        <a:buNone/>
        <a:defRPr kumimoji="1" sz="47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728" indent="-246728" algn="l" defTabSz="986912" rtl="0" eaLnBrk="1" latinLnBrk="0" hangingPunct="1">
        <a:lnSpc>
          <a:spcPct val="90000"/>
        </a:lnSpc>
        <a:spcBef>
          <a:spcPts val="1079"/>
        </a:spcBef>
        <a:buFont typeface="Arial" panose="020B0604020202020204" pitchFamily="34" charset="0"/>
        <a:buChar char="•"/>
        <a:defRPr kumimoji="1" sz="3022" kern="1200">
          <a:solidFill>
            <a:schemeClr val="tx1"/>
          </a:solidFill>
          <a:latin typeface="+mn-lt"/>
          <a:ea typeface="+mn-ea"/>
          <a:cs typeface="+mn-cs"/>
        </a:defRPr>
      </a:lvl1pPr>
      <a:lvl2pPr marL="740184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kumimoji="1" sz="2590" kern="1200">
          <a:solidFill>
            <a:schemeClr val="tx1"/>
          </a:solidFill>
          <a:latin typeface="+mn-lt"/>
          <a:ea typeface="+mn-ea"/>
          <a:cs typeface="+mn-cs"/>
        </a:defRPr>
      </a:lvl2pPr>
      <a:lvl3pPr marL="1233640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kumimoji="1" sz="2159" kern="1200">
          <a:solidFill>
            <a:schemeClr val="tx1"/>
          </a:solidFill>
          <a:latin typeface="+mn-lt"/>
          <a:ea typeface="+mn-ea"/>
          <a:cs typeface="+mn-cs"/>
        </a:defRPr>
      </a:lvl3pPr>
      <a:lvl4pPr marL="1727096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2220552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714008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3207464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700920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4194376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86912" rtl="0" eaLnBrk="1" latinLnBrk="0" hangingPunct="1"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1pPr>
      <a:lvl2pPr marL="493456" algn="l" defTabSz="986912" rtl="0" eaLnBrk="1" latinLnBrk="0" hangingPunct="1"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86912" algn="l" defTabSz="986912" rtl="0" eaLnBrk="1" latinLnBrk="0" hangingPunct="1"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3pPr>
      <a:lvl4pPr marL="1480368" algn="l" defTabSz="986912" rtl="0" eaLnBrk="1" latinLnBrk="0" hangingPunct="1"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1973824" algn="l" defTabSz="986912" rtl="0" eaLnBrk="1" latinLnBrk="0" hangingPunct="1"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467280" algn="l" defTabSz="986912" rtl="0" eaLnBrk="1" latinLnBrk="0" hangingPunct="1"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2960736" algn="l" defTabSz="986912" rtl="0" eaLnBrk="1" latinLnBrk="0" hangingPunct="1"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454192" algn="l" defTabSz="986912" rtl="0" eaLnBrk="1" latinLnBrk="0" hangingPunct="1"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3947648" algn="l" defTabSz="986912" rtl="0" eaLnBrk="1" latinLnBrk="0" hangingPunct="1">
        <a:defRPr kumimoji="1" sz="1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about:blank" TargetMode="Externa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BE6FE-0101-5CA8-728E-A7502C954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背景パターン&#10;&#10;自動的に生成された説明">
            <a:extLst>
              <a:ext uri="{FF2B5EF4-FFF2-40B4-BE49-F238E27FC236}">
                <a16:creationId xmlns:a16="http://schemas.microsoft.com/office/drawing/2014/main" id="{434D566D-0037-C773-DBD0-1B7129110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22" y="1336727"/>
            <a:ext cx="7236663" cy="152561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B08620-23BE-298C-7A7F-BB01DC41A819}"/>
              </a:ext>
            </a:extLst>
          </p:cNvPr>
          <p:cNvSpPr txBox="1"/>
          <p:nvPr/>
        </p:nvSpPr>
        <p:spPr>
          <a:xfrm>
            <a:off x="4704635" y="547051"/>
            <a:ext cx="2644248" cy="451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30000"/>
              </a:lnSpc>
            </a:pPr>
            <a:r>
              <a:rPr kumimoji="1" lang="en-US" altLang="ja-JP" sz="850" b="1" spc="12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2026</a:t>
            </a:r>
            <a:r>
              <a:rPr kumimoji="1" lang="ja-JP" altLang="en-US" sz="850" b="1" spc="12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kumimoji="1" lang="en-US" altLang="ja-JP" sz="850" b="1" spc="12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</a:t>
            </a:r>
            <a:r>
              <a:rPr kumimoji="1" lang="ja-JP" altLang="en-US" sz="850" b="1" spc="12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850" b="1" spc="12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16</a:t>
            </a:r>
            <a:r>
              <a:rPr kumimoji="1" lang="ja-JP" altLang="en-US" sz="850" b="1" spc="12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r>
              <a:rPr kumimoji="1" lang="en-US" altLang="ja-JP" sz="850" b="1" spc="12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kumimoji="1" lang="ja-JP" altLang="en-US" sz="850" b="1" dirty="0">
                <a:solidFill>
                  <a:schemeClr val="bg1"/>
                </a:solidFill>
                <a:highlight>
                  <a:srgbClr val="E60012"/>
                </a:highligh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ノーベル製菓株式会社</a:t>
            </a:r>
            <a:endParaRPr kumimoji="1" lang="en-US" altLang="ja-JP" sz="850" b="1" dirty="0">
              <a:solidFill>
                <a:schemeClr val="bg1"/>
              </a:solidFill>
              <a:highlight>
                <a:srgbClr val="E60012"/>
              </a:highligh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r">
              <a:lnSpc>
                <a:spcPct val="130000"/>
              </a:lnSpc>
            </a:pPr>
            <a:r>
              <a:rPr kumimoji="1" lang="ja-JP" altLang="en-US" sz="1100" b="1" spc="120" dirty="0">
                <a:solidFill>
                  <a:schemeClr val="bg1"/>
                </a:solidFill>
                <a:highlight>
                  <a:srgbClr val="E60012"/>
                </a:highligh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報道関係者各位</a:t>
            </a:r>
            <a:r>
              <a:rPr kumimoji="1" lang="en-US" altLang="ja-JP" sz="1100" b="1" spc="120" dirty="0">
                <a:solidFill>
                  <a:schemeClr val="bg1"/>
                </a:solidFill>
                <a:highlight>
                  <a:srgbClr val="E60012"/>
                </a:highligh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kumimoji="1" lang="ja-JP" altLang="en-US" sz="1100" b="1" spc="100" dirty="0">
                <a:solidFill>
                  <a:schemeClr val="bg1"/>
                </a:solidFill>
                <a:highlight>
                  <a:srgbClr val="E60012"/>
                </a:highligh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プレスリリース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A6F7877-DD49-FF97-A0EA-CCC8C25B149B}"/>
              </a:ext>
            </a:extLst>
          </p:cNvPr>
          <p:cNvSpPr/>
          <p:nvPr/>
        </p:nvSpPr>
        <p:spPr>
          <a:xfrm>
            <a:off x="357491" y="1458709"/>
            <a:ext cx="6799760" cy="5890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en-US" altLang="ja-JP" sz="1200" b="1">
              <a:solidFill>
                <a:srgbClr val="E6001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4">
            <a:extLst>
              <a:ext uri="{FF2B5EF4-FFF2-40B4-BE49-F238E27FC236}">
                <a16:creationId xmlns:a16="http://schemas.microsoft.com/office/drawing/2014/main" id="{C855E70B-3751-AF5C-2C1B-B633FA506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22" y="2888549"/>
            <a:ext cx="7259163" cy="122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1511"/>
              </a:lnSpc>
              <a:defRPr kumimoji="1" sz="1000" spc="11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  <a:lvl2pPr marL="742950" indent="-28575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dirty="0"/>
              <a:t>ノーベル製菓株式会社（本社：大阪市生野区、代表取締役社長：馬場敏明、以下「ノーベル製菓」）は、「梅干しの、その先へ。」をブランドコンセプトに掲げ、「男梅」の新章開幕を記念した</a:t>
            </a:r>
            <a:r>
              <a:rPr lang="en-US" altLang="ja-JP" dirty="0"/>
              <a:t>『</a:t>
            </a:r>
            <a:r>
              <a:rPr lang="ja-JP" altLang="en-US" dirty="0"/>
              <a:t>「梅干しの、その先へ。」ノーベル製菓 男梅 新章開幕 記念</a:t>
            </a:r>
            <a:r>
              <a:rPr lang="en-US" altLang="ja-JP" dirty="0"/>
              <a:t>PR</a:t>
            </a:r>
            <a:r>
              <a:rPr lang="ja-JP" altLang="en-US" dirty="0"/>
              <a:t>イベント</a:t>
            </a:r>
            <a:r>
              <a:rPr lang="en-US" altLang="ja-JP" dirty="0"/>
              <a:t>』</a:t>
            </a:r>
            <a:r>
              <a:rPr lang="ja-JP" altLang="en-US" dirty="0"/>
              <a:t>を開催いたしました。イベントには、</a:t>
            </a:r>
            <a:r>
              <a:rPr lang="en-US" altLang="ja-JP" dirty="0"/>
              <a:t>1</a:t>
            </a:r>
            <a:r>
              <a:rPr lang="ja-JP" altLang="en-US" dirty="0"/>
              <a:t>日限定「男梅アンバサダー」として、ネプチューンの堀内健さんと、ちゃんぴおんずの日本一おもしろい大崎さん、大ちゃんさんが登壇。新章開幕</a:t>
            </a:r>
            <a:r>
              <a:rPr lang="ja-JP" altLang="ja-JP" dirty="0"/>
              <a:t>や</a:t>
            </a:r>
            <a:r>
              <a:rPr lang="ja-JP" altLang="en-US" dirty="0"/>
              <a:t>サンプリングイベントに絡めた</a:t>
            </a:r>
            <a:r>
              <a:rPr lang="ja-JP" altLang="ja-JP" dirty="0"/>
              <a:t>のトーク</a:t>
            </a:r>
            <a:r>
              <a:rPr lang="ja-JP" altLang="en-US" dirty="0"/>
              <a:t>セッション</a:t>
            </a:r>
            <a:r>
              <a:rPr lang="ja-JP" altLang="ja-JP" dirty="0"/>
              <a:t>加え、「男梅」のさらなる飛躍を願ったチャレンジ企画</a:t>
            </a:r>
            <a:r>
              <a:rPr lang="ja-JP" altLang="en-US" dirty="0"/>
              <a:t>「足つぼマットチャレンジ」</a:t>
            </a:r>
            <a:r>
              <a:rPr lang="ja-JP" altLang="ja-JP" dirty="0"/>
              <a:t>「梅風船</a:t>
            </a:r>
            <a:r>
              <a:rPr lang="ja-JP" altLang="en-US" dirty="0"/>
              <a:t>連破</a:t>
            </a:r>
            <a:r>
              <a:rPr lang="ja-JP" altLang="ja-JP" dirty="0"/>
              <a:t>チャレンジ」に挑戦し、会場を大いに盛り上げました。</a:t>
            </a:r>
            <a:endParaRPr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551C7B-7A07-148B-A848-7821CDA8FE9A}"/>
              </a:ext>
            </a:extLst>
          </p:cNvPr>
          <p:cNvSpPr txBox="1"/>
          <p:nvPr/>
        </p:nvSpPr>
        <p:spPr>
          <a:xfrm>
            <a:off x="138122" y="6975049"/>
            <a:ext cx="7241578" cy="307777"/>
          </a:xfrm>
          <a:prstGeom prst="rect">
            <a:avLst/>
          </a:prstGeom>
          <a:solidFill>
            <a:srgbClr val="FFE6E5"/>
          </a:solidFill>
        </p:spPr>
        <p:txBody>
          <a:bodyPr wrap="square" rtlCol="0">
            <a:spAutoFit/>
          </a:bodyPr>
          <a:lstStyle/>
          <a:p>
            <a:r>
              <a:rPr lang="ja-JP" altLang="en-US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■「男梅」誕生から</a:t>
            </a:r>
            <a:r>
              <a:rPr lang="en-US" altLang="ja-JP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19</a:t>
            </a:r>
            <a:r>
              <a:rPr lang="ja-JP" altLang="en-US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年目にして新章に突入！</a:t>
            </a:r>
          </a:p>
        </p:txBody>
      </p:sp>
      <p:sp>
        <p:nvSpPr>
          <p:cNvPr id="15" name="テキスト ボックス 4">
            <a:extLst>
              <a:ext uri="{FF2B5EF4-FFF2-40B4-BE49-F238E27FC236}">
                <a16:creationId xmlns:a16="http://schemas.microsoft.com/office/drawing/2014/main" id="{894F3F2F-464D-1AD0-519F-2E48B0684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66" y="7282826"/>
            <a:ext cx="7166719" cy="2566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ts val="1511"/>
              </a:lnSpc>
            </a:pP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イベント冒頭では、「男梅」が誕生から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19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目を迎え、ブランドコンセプトを「梅干しの、その先へ。」へ刷新し、新章へ突入したことを紹介しました。男梅アンバサダーとして登壇したネプチューン・堀内さんは、「空までとんでけ！男梅！負けるもんか！」と大きくジャンプして挨拶。ちゃんぴおんずのお二人も、おなじみのギャグで挨拶し、会場を盛り上げました。「男梅」のイメージについて聞かれると、堀内さんは「男梅は、勇ましく男気あふれるイメージですね。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『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男梅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』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聞いただけでパサついた口が潤っちゃう。体が反応しちゃいますね。」と堀内さんならではのコメント。ちゃんぴおんずの日本一おもしろい大崎さんは、「男梅蔵のインパクトがすごいですよね。ちょうど高校生の頃に滝に打たれるあの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CM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が流れていて、当時を思い出します」と振り返り、大ちゃんさんも「おばあちゃんによくお小遣いと一緒に、男梅の飴を塩分補給としてもらっていました」と、思い出を語りました。</a:t>
            </a:r>
            <a:endParaRPr lang="en-US" altLang="ja-JP" sz="1000" spc="11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ts val="1511"/>
              </a:lnSpc>
            </a:pP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また、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CM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2009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年から放送されていることにちなみ、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2009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当時の思い出を聞かれると、堀内さんは「娘が生まれた年ですね！以前番組で大物司会者さんに「安産祈願」と書かれた色紙をもらって、夕方家に帰ったら、娘が生まれたんですよ」と貴重なエピソードを披露。それぞれが当時の思い出を振り返り、会場を和ませました。</a:t>
            </a:r>
            <a:endParaRPr lang="en-US" altLang="ja-JP" sz="1000" spc="11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C884745-9D78-8F1D-4DC6-E448DC5B043E}"/>
              </a:ext>
            </a:extLst>
          </p:cNvPr>
          <p:cNvSpPr/>
          <p:nvPr/>
        </p:nvSpPr>
        <p:spPr>
          <a:xfrm>
            <a:off x="109176" y="1367076"/>
            <a:ext cx="7358053" cy="149527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kumimoji="1" lang="ja-JP" altLang="en-US" sz="1200" b="1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ネプチューン・堀内健さん、ちゃんぴおんずのお二人が</a:t>
            </a:r>
            <a:r>
              <a:rPr kumimoji="1" lang="en-US" altLang="ja-JP" sz="1200" b="1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kumimoji="1" lang="ja-JP" altLang="en-US" sz="1200" b="1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日限定「男梅アンバサダー」として登場！</a:t>
            </a:r>
            <a:endParaRPr kumimoji="1" lang="en-US" altLang="ja-JP" sz="1200" b="1" dirty="0">
              <a:solidFill>
                <a:srgbClr val="E6001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ja-JP" altLang="en-US" sz="1200" b="1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堀内さんの無茶ぶりにも全力対応！ちゃんぴおんずが体を張ってミッションに挑戦！</a:t>
            </a:r>
            <a:endParaRPr kumimoji="1" lang="en-US" altLang="ja-JP" sz="1200" b="1" dirty="0">
              <a:solidFill>
                <a:srgbClr val="E6001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ja-JP" altLang="en-US" sz="1800" b="1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「梅干しの、その先へ。」</a:t>
            </a:r>
            <a:endParaRPr kumimoji="1" lang="en-US" altLang="ja-JP" sz="1800" b="1" dirty="0">
              <a:solidFill>
                <a:srgbClr val="E6001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ja-JP" altLang="en-US" sz="1800" b="1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ノーベル製菓 男梅 新章開幕 記念</a:t>
            </a:r>
            <a:r>
              <a:rPr kumimoji="1" lang="en-US" altLang="ja-JP" sz="1800" b="1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PR</a:t>
            </a:r>
            <a:r>
              <a:rPr kumimoji="1" lang="ja-JP" altLang="en-US" sz="1800" b="1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イベント 開催レポート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8C07431-25F3-0D63-32D9-8788FC7ACEC8}"/>
              </a:ext>
            </a:extLst>
          </p:cNvPr>
          <p:cNvSpPr txBox="1"/>
          <p:nvPr/>
        </p:nvSpPr>
        <p:spPr>
          <a:xfrm>
            <a:off x="115622" y="10239236"/>
            <a:ext cx="74440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8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1/3</a:t>
            </a:r>
          </a:p>
        </p:txBody>
      </p:sp>
      <p:pic>
        <p:nvPicPr>
          <p:cNvPr id="3" name="図 2" descr="_DSC1984.JPG">
            <a:extLst>
              <a:ext uri="{FF2B5EF4-FFF2-40B4-BE49-F238E27FC236}">
                <a16:creationId xmlns:a16="http://schemas.microsoft.com/office/drawing/2014/main" id="{5479BBFD-1567-54C9-AAD9-E235C85AE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489" y="4147063"/>
            <a:ext cx="4072911" cy="271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5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31AF1-CC8F-62C7-4562-876B885E3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0B6A5E3-363C-B7FE-CBB4-8B2A6FE1BDE3}"/>
              </a:ext>
            </a:extLst>
          </p:cNvPr>
          <p:cNvSpPr txBox="1"/>
          <p:nvPr/>
        </p:nvSpPr>
        <p:spPr>
          <a:xfrm>
            <a:off x="115622" y="10324581"/>
            <a:ext cx="74440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8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2/3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8622481-7BD0-8787-4927-1BBFD4DA9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28" y="2892279"/>
            <a:ext cx="7080749" cy="2758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ts val="1511"/>
              </a:lnSpc>
            </a:pP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続いて、新章開幕にあわせて刷新された「男梅」の新キービジュアルがお披露目されました。ちゃんぴおんずのお二人は、キービジュアルのポーズが自身のギャグ「ちょんってすんなよ！」にそっくりだと大興奮。「俺たちのために作ってくれたんですか！？」と会場を沸かせました。</a:t>
            </a:r>
            <a:endParaRPr lang="en-US" altLang="ja-JP" sz="1000" spc="11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ts val="1511"/>
              </a:lnSpc>
            </a:pP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さらに、大ちゃんさんは得意だという「男梅蔵」のものまねを披露。すると、堀内さんがペットボトルの水をかけて滝を演出し、過去の男梅の印象的な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CM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でもある滝に打たれる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CM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を再現していただきました。</a:t>
            </a:r>
          </a:p>
          <a:p>
            <a:pPr eaLnBrk="1" hangingPunct="1">
              <a:lnSpc>
                <a:spcPts val="1511"/>
              </a:lnSpc>
            </a:pP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さらに、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17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日（金）から渋谷を皮切りに全国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都市でサンプリングイベントがスタートすることにちなみ、「全国の方々に自分たちを知ってもらうために、これまで取り組んだことや、うまくいったことはありますか？」と質問が投げかけられました。これに対し、堀内さんは「世界に名を広めた出来事があります。カジノをやっていたときにおならをしちゃって、隣にいた老夫婦が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『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オーマイガー！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』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って言って立ち去ったんです。その時に思いましたね。堀内健ここにあり、と。」これに対し、大崎さんは「何を言ってるんですか（笑）後輩にこんなこと言わせないでください！」とすかさずツッコミを入れ、会場は笑いに包まれました。一方、ちゃんぴおんずは、ギャグの「大ちゃん」を歌にして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SNS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へ投稿したところ、音楽サイトで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位を記録したエピソードを披露。一時期は大人気アーティストを上回る順位となり、「高校生にも自分たちを知ってもらうことができた」と当時を振り返りました。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DC9839-C6F7-0910-690C-31D0BF8E7107}"/>
              </a:ext>
            </a:extLst>
          </p:cNvPr>
          <p:cNvSpPr txBox="1"/>
          <p:nvPr/>
        </p:nvSpPr>
        <p:spPr>
          <a:xfrm>
            <a:off x="181100" y="301932"/>
            <a:ext cx="7212931" cy="307777"/>
          </a:xfrm>
          <a:prstGeom prst="rect">
            <a:avLst/>
          </a:prstGeom>
          <a:solidFill>
            <a:srgbClr val="FFE6E5"/>
          </a:solidFill>
        </p:spPr>
        <p:txBody>
          <a:bodyPr wrap="square" rtlCol="0">
            <a:spAutoFit/>
          </a:bodyPr>
          <a:lstStyle/>
          <a:p>
            <a:r>
              <a:rPr lang="en-US" altLang="ja-JP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■大ちゃんが男梅蔵のモノマネを披露！堀内さんが世界に名を広めた出来事とは</a:t>
            </a:r>
            <a:endParaRPr lang="en-US" altLang="ja-JP" sz="1400" b="1" spc="120" dirty="0">
              <a:solidFill>
                <a:srgbClr val="E6001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ボックス 4">
            <a:extLst>
              <a:ext uri="{FF2B5EF4-FFF2-40B4-BE49-F238E27FC236}">
                <a16:creationId xmlns:a16="http://schemas.microsoft.com/office/drawing/2014/main" id="{2F14A4C2-D1C4-7243-CE56-EF426C0BE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82" y="8208881"/>
            <a:ext cx="7080749" cy="179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ts val="1511"/>
              </a:lnSpc>
            </a:pP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続いて、「梅干しの、その先へ。」をテーマにした体当たりミッションに挑戦しました。最初のチャレンジは「足つぼマットチャレンジ」。ちゃんぴおんずのお二人がリレー形式で足つぼマットの上を駆け抜け、制限時間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40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秒以内にゴール地点にいる「男梅蔵」と握手できれば成功というルールで実施されました。</a:t>
            </a:r>
            <a:endParaRPr lang="en-US" altLang="ja-JP" sz="1000" spc="11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ts val="1511"/>
              </a:lnSpc>
            </a:pP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チャレンジがスタートすると、第一走者の大崎さんは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秒を費やし、大ちゃんさんは残り</a:t>
            </a:r>
            <a:r>
              <a:rPr lang="en-US" altLang="ja-JP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1000" spc="1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秒で足つぼマットを往復しなければならない展開に。足つぼマットの刺激に悶絶しながらも懸命に前へ進む二人の姿に、会場からは大きな声援が送られました。チャレンジは見事成功し、「男梅蔵」とハイタッチを交わして喜びを分かち合いました。しかし、堀内さんは「大ちゃんが少しそれたから、もう一回やらせてください！」とまさかの無茶ぶり。ちゃんぴおんずさんは必死に抵抗し、追加チャレンジはなんとか回避。足つぼマットチャレンジは無事終了しました。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81B10F-1C45-CC8C-652F-EADA6AB2A4D4}"/>
              </a:ext>
            </a:extLst>
          </p:cNvPr>
          <p:cNvSpPr txBox="1"/>
          <p:nvPr/>
        </p:nvSpPr>
        <p:spPr>
          <a:xfrm>
            <a:off x="208017" y="5697582"/>
            <a:ext cx="7159096" cy="307777"/>
          </a:xfrm>
          <a:prstGeom prst="rect">
            <a:avLst/>
          </a:prstGeom>
          <a:solidFill>
            <a:srgbClr val="FFE6E5"/>
          </a:solidFill>
        </p:spPr>
        <p:txBody>
          <a:bodyPr wrap="square" rtlCol="0">
            <a:spAutoFit/>
          </a:bodyPr>
          <a:lstStyle/>
          <a:p>
            <a:r>
              <a:rPr lang="ja-JP" altLang="en-US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■団結のその先へ！足つぼマットチャレンジ</a:t>
            </a:r>
            <a:endParaRPr lang="en-US" altLang="ja-JP" sz="1400" b="1" spc="120" dirty="0">
              <a:solidFill>
                <a:srgbClr val="E6001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" name="図 2" descr="_DSC0811.JPG">
            <a:extLst>
              <a:ext uri="{FF2B5EF4-FFF2-40B4-BE49-F238E27FC236}">
                <a16:creationId xmlns:a16="http://schemas.microsoft.com/office/drawing/2014/main" id="{18F82880-1EE6-7291-3EBE-60D6B553D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647" y="690919"/>
            <a:ext cx="3240000" cy="2158650"/>
          </a:xfrm>
          <a:prstGeom prst="rect">
            <a:avLst/>
          </a:prstGeom>
        </p:spPr>
      </p:pic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90BA1816-AF32-2570-51BC-947D841463B6}"/>
              </a:ext>
            </a:extLst>
          </p:cNvPr>
          <p:cNvGrpSpPr/>
          <p:nvPr/>
        </p:nvGrpSpPr>
        <p:grpSpPr>
          <a:xfrm>
            <a:off x="482026" y="6067256"/>
            <a:ext cx="6595621" cy="2160675"/>
            <a:chOff x="450910" y="4172955"/>
            <a:chExt cx="6595621" cy="2160675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984EA62F-24C3-F563-8C0F-228E2D1CD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0910" y="4172955"/>
              <a:ext cx="3240000" cy="2160675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5BBB8662-9573-CBA6-1755-700A2854E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06531" y="4172955"/>
              <a:ext cx="3240000" cy="2160675"/>
            </a:xfrm>
            <a:prstGeom prst="rect">
              <a:avLst/>
            </a:prstGeom>
          </p:spPr>
        </p:pic>
      </p:grpSp>
      <p:pic>
        <p:nvPicPr>
          <p:cNvPr id="21" name="図 20" descr="_DSC0744.JPG">
            <a:extLst>
              <a:ext uri="{FF2B5EF4-FFF2-40B4-BE49-F238E27FC236}">
                <a16:creationId xmlns:a16="http://schemas.microsoft.com/office/drawing/2014/main" id="{DC12C326-3DF8-C949-CA21-47AEA0E8F5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026" y="690919"/>
            <a:ext cx="3240000" cy="215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25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FFCFA-2E22-3E47-B7F4-A6150E1DA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3A99F9D-89B8-54E0-5953-6A04AB838DA7}"/>
              </a:ext>
            </a:extLst>
          </p:cNvPr>
          <p:cNvSpPr txBox="1"/>
          <p:nvPr/>
        </p:nvSpPr>
        <p:spPr>
          <a:xfrm>
            <a:off x="115622" y="10324581"/>
            <a:ext cx="74440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8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2/3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059FC30-3A31-B1B4-BBED-6C2EE1079113}"/>
              </a:ext>
            </a:extLst>
          </p:cNvPr>
          <p:cNvSpPr txBox="1"/>
          <p:nvPr/>
        </p:nvSpPr>
        <p:spPr>
          <a:xfrm>
            <a:off x="175029" y="361735"/>
            <a:ext cx="7193349" cy="307777"/>
          </a:xfrm>
          <a:prstGeom prst="rect">
            <a:avLst/>
          </a:prstGeom>
          <a:solidFill>
            <a:srgbClr val="FFE6E5"/>
          </a:solidFill>
        </p:spPr>
        <p:txBody>
          <a:bodyPr wrap="square" rtlCol="0">
            <a:spAutoFit/>
          </a:bodyPr>
          <a:lstStyle/>
          <a:p>
            <a:r>
              <a:rPr lang="en-US" altLang="ja-JP" sz="1400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■激痛のその先へ！梅風船連破チャレンジ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2D1153A-F719-6E20-B7D5-B87FF20C8322}"/>
              </a:ext>
            </a:extLst>
          </p:cNvPr>
          <p:cNvSpPr txBox="1"/>
          <p:nvPr/>
        </p:nvSpPr>
        <p:spPr>
          <a:xfrm>
            <a:off x="234665" y="3136539"/>
            <a:ext cx="7090342" cy="141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1511"/>
              </a:lnSpc>
              <a:defRPr kumimoji="1" sz="1000" spc="11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  <a:lvl2pPr marL="742950" indent="-28575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dirty="0"/>
              <a:t>続いて、「男梅」が</a:t>
            </a:r>
            <a:r>
              <a:rPr lang="en-US" altLang="ja-JP" dirty="0"/>
              <a:t>20</a:t>
            </a:r>
            <a:r>
              <a:rPr lang="ja-JP" altLang="en-US" dirty="0"/>
              <a:t>年、</a:t>
            </a:r>
            <a:r>
              <a:rPr lang="en-US" altLang="ja-JP" dirty="0"/>
              <a:t>30</a:t>
            </a:r>
            <a:r>
              <a:rPr lang="ja-JP" altLang="en-US" dirty="0"/>
              <a:t>年、そしてその先も長く愛されるブランドとなることを願い「梅風船連破チャレンジ」を実施しました。チャレンジでは、ちゃんぴおんずのお二人が制限時間内に協力して「梅風船」を割り、</a:t>
            </a:r>
            <a:r>
              <a:rPr lang="en-US" altLang="ja-JP" dirty="0"/>
              <a:t>20</a:t>
            </a:r>
            <a:r>
              <a:rPr lang="ja-JP" altLang="en-US" dirty="0"/>
              <a:t>個以上割ることに挑戦。</a:t>
            </a:r>
          </a:p>
          <a:p>
            <a:r>
              <a:rPr lang="ja-JP" altLang="en-US" dirty="0"/>
              <a:t>先鋒を務めた日本一おもしろい大崎さんは、驚異的なスピードで次々と風船を割り、</a:t>
            </a:r>
            <a:r>
              <a:rPr lang="en-US" altLang="ja-JP" dirty="0"/>
              <a:t>25</a:t>
            </a:r>
            <a:r>
              <a:rPr lang="ja-JP" altLang="en-US" dirty="0"/>
              <a:t>個を記録。この時点でミッションはクリアとなりましたが、堀内さんの「まだいけるでしょ！」という一声で、大ちゃんさんには「かごに入った梅風船をすべて割り切ればクリア」という新ルールが追加されることに。大ちゃんさんも勢いよく風船を割り続け、残り</a:t>
            </a:r>
            <a:r>
              <a:rPr lang="en-US" altLang="ja-JP" dirty="0"/>
              <a:t>12</a:t>
            </a:r>
            <a:r>
              <a:rPr lang="ja-JP" altLang="en-US" dirty="0"/>
              <a:t>秒を残して</a:t>
            </a:r>
            <a:r>
              <a:rPr lang="en-US" altLang="ja-JP" dirty="0"/>
              <a:t>19</a:t>
            </a:r>
            <a:r>
              <a:rPr lang="ja-JP" altLang="en-US" dirty="0"/>
              <a:t>個を割ることに成功しました。</a:t>
            </a:r>
            <a:endParaRPr lang="en-US" altLang="ja-JP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6FF53902-98CF-7EAC-67D9-67EA0E556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41" y="800960"/>
            <a:ext cx="3240000" cy="216067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57659BE1-A7A0-658A-0BBB-26E4070BB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834" y="800960"/>
            <a:ext cx="3240000" cy="216067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1250E8-BB73-D8D0-9C35-787BF7FAF36E}"/>
              </a:ext>
            </a:extLst>
          </p:cNvPr>
          <p:cNvSpPr txBox="1"/>
          <p:nvPr/>
        </p:nvSpPr>
        <p:spPr>
          <a:xfrm>
            <a:off x="183162" y="4723818"/>
            <a:ext cx="7193349" cy="307777"/>
          </a:xfrm>
          <a:prstGeom prst="rect">
            <a:avLst/>
          </a:prstGeom>
          <a:solidFill>
            <a:srgbClr val="FFE6E5"/>
          </a:solidFill>
        </p:spPr>
        <p:txBody>
          <a:bodyPr wrap="square" rtlCol="0">
            <a:spAutoFit/>
          </a:bodyPr>
          <a:lstStyle/>
          <a:p>
            <a:r>
              <a:rPr lang="en-US" altLang="ja-JP" sz="1400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■最終結果は</a:t>
            </a:r>
            <a:r>
              <a:rPr lang="en-US" altLang="ja-JP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r>
              <a:rPr lang="ja-JP" altLang="en-US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？見事チャレンジ成功！男梅シリーズ商品</a:t>
            </a:r>
            <a:r>
              <a:rPr lang="en-US" altLang="ja-JP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年分を贈呈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1D1B70C-9292-9B48-C516-46E8EEB71644}"/>
              </a:ext>
            </a:extLst>
          </p:cNvPr>
          <p:cNvSpPr txBox="1"/>
          <p:nvPr/>
        </p:nvSpPr>
        <p:spPr>
          <a:xfrm>
            <a:off x="286168" y="8379714"/>
            <a:ext cx="6971067" cy="141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1511"/>
              </a:lnSpc>
              <a:defRPr kumimoji="1" sz="1000" spc="11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  <a:lvl2pPr marL="742950" indent="-28575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ja-JP" dirty="0"/>
              <a:t>2つのチャレンジを終え、ちゃんぴおんずのお二人は見事ミッションをクリア</a:t>
            </a:r>
            <a:r>
              <a:rPr lang="ja-JP" altLang="en-US" dirty="0"/>
              <a:t>！</a:t>
            </a:r>
            <a:endParaRPr lang="en-US" altLang="ja-JP" dirty="0"/>
          </a:p>
          <a:p>
            <a:r>
              <a:rPr lang="ja-JP" altLang="ja-JP" dirty="0"/>
              <a:t>「梅干しの、その先へ。」を体現し、男梅アンバサダーとしての役目を果たしました。チャレンジ成功を祝し、</a:t>
            </a:r>
            <a:r>
              <a:rPr lang="en-US" altLang="ja-JP" dirty="0"/>
              <a:t>3</a:t>
            </a:r>
            <a:r>
              <a:rPr lang="ja-JP" altLang="en-US" dirty="0"/>
              <a:t>名には</a:t>
            </a:r>
            <a:r>
              <a:rPr lang="ja-JP" altLang="ja-JP" dirty="0"/>
              <a:t>「男梅シリーズ商品1年分」が贈呈され</a:t>
            </a:r>
            <a:r>
              <a:rPr lang="ja-JP" altLang="en-US" dirty="0"/>
              <a:t>ました。</a:t>
            </a:r>
            <a:endParaRPr lang="ja-JP" altLang="ja-JP" dirty="0"/>
          </a:p>
          <a:p>
            <a:r>
              <a:rPr lang="ja-JP" altLang="ja-JP" dirty="0"/>
              <a:t>最後に、堀内さんは「短い時間でしたが、とても楽しい時間でした。夏は暑いですが、男梅を食べて塩分補給をしながら、夏バテを防いで乗り切りたいですね。男梅と一緒にこの夏を乗り切ると心に決めました」とコメント。ちゃんぴおんずも「男梅の、その先へ行け！」と</a:t>
            </a:r>
            <a:r>
              <a:rPr lang="ja-JP" altLang="en-US" dirty="0"/>
              <a:t>ギャグとからめて、</a:t>
            </a:r>
            <a:r>
              <a:rPr lang="ja-JP" altLang="ja-JP" dirty="0"/>
              <a:t>力強く呼びかけました。</a:t>
            </a:r>
          </a:p>
          <a:p>
            <a:r>
              <a:rPr lang="ja-JP" altLang="ja-JP" dirty="0"/>
              <a:t>終始笑顔と笑い声に包まれた会場は温かな雰囲気に包まれ、イベントは盛況のうちに幕を閉じました。</a:t>
            </a:r>
          </a:p>
        </p:txBody>
      </p:sp>
      <p:pic>
        <p:nvPicPr>
          <p:cNvPr id="19" name="図 18" descr="_DSC1798.JPG">
            <a:extLst>
              <a:ext uri="{FF2B5EF4-FFF2-40B4-BE49-F238E27FC236}">
                <a16:creationId xmlns:a16="http://schemas.microsoft.com/office/drawing/2014/main" id="{6803E052-A793-6A81-9426-C97720A9E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963" y="5141575"/>
            <a:ext cx="4681747" cy="311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1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B81E6-DC29-BB9A-C3B7-6E5320483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9E060B9-3511-6AB4-1626-C5F7D9F51474}"/>
              </a:ext>
            </a:extLst>
          </p:cNvPr>
          <p:cNvSpPr txBox="1"/>
          <p:nvPr/>
        </p:nvSpPr>
        <p:spPr>
          <a:xfrm>
            <a:off x="589183" y="9151407"/>
            <a:ext cx="6626225" cy="55399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本件に関する報道関係者さまのお問合せ先</a:t>
            </a:r>
          </a:p>
          <a:p>
            <a:pPr algn="ctr"/>
            <a:r>
              <a:rPr lang="ja-JP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ノーベル製菓株式会社 </a:t>
            </a:r>
            <a:r>
              <a:rPr lang="en-US" altLang="ja-JP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PR</a:t>
            </a:r>
            <a:r>
              <a:rPr lang="ja-JP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事務局（担当：富木・津田・村上・乗鞍）</a:t>
            </a:r>
          </a:p>
          <a:p>
            <a:pPr algn="ctr"/>
            <a:r>
              <a:rPr lang="en-US" altLang="ja-JP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TEL:03-5572-6316</a:t>
            </a:r>
            <a:r>
              <a:rPr lang="ja-JP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FAX:03-5572-6065</a:t>
            </a:r>
            <a:r>
              <a:rPr lang="ja-JP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E-mail</a:t>
            </a:r>
            <a:r>
              <a:rPr lang="ja-JP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nobel-pr@vectorinc.co.jp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4049BC5-D433-F869-48DB-A86EA3B0D5E7}"/>
              </a:ext>
            </a:extLst>
          </p:cNvPr>
          <p:cNvSpPr txBox="1"/>
          <p:nvPr/>
        </p:nvSpPr>
        <p:spPr>
          <a:xfrm>
            <a:off x="115622" y="10239236"/>
            <a:ext cx="7444053" cy="22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863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4/4</a:t>
            </a:r>
          </a:p>
        </p:txBody>
      </p:sp>
      <p:pic>
        <p:nvPicPr>
          <p:cNvPr id="17" name="図 16" descr="ロゴ&#10;&#10;自動的に生成された説明">
            <a:extLst>
              <a:ext uri="{FF2B5EF4-FFF2-40B4-BE49-F238E27FC236}">
                <a16:creationId xmlns:a16="http://schemas.microsoft.com/office/drawing/2014/main" id="{9527684F-0BB6-626B-8FB2-CCA086EA26B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8668" y="5149025"/>
            <a:ext cx="2051265" cy="1165673"/>
          </a:xfrm>
          <a:prstGeom prst="rect">
            <a:avLst/>
          </a:prstGeom>
        </p:spPr>
      </p:pic>
      <p:sp>
        <p:nvSpPr>
          <p:cNvPr id="20" name="テキスト ボックス 4">
            <a:extLst>
              <a:ext uri="{FF2B5EF4-FFF2-40B4-BE49-F238E27FC236}">
                <a16:creationId xmlns:a16="http://schemas.microsoft.com/office/drawing/2014/main" id="{7A4EA278-00FD-596D-66E6-D839A7600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874" y="3043892"/>
            <a:ext cx="7020000" cy="2981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ノーベル製菓は、菓子から広がる「夢とロマン」を大切に、さまざまなお菓子を「新しい美味しさ」という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カタチの夢にしてお届けしています。より多くの笑顔を求めて、口に含むと思わず笑みがこぼれる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“夢の一粒”をこれからも作り続けていきます。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社名　　　　 ：ノーベル製菓株式会社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役員　　　　 ：代表取締役社長：馬場 敏明</a:t>
            </a:r>
            <a:endParaRPr lang="ja-JP" altLang="en-US" sz="1000" dirty="0">
              <a:highlight>
                <a:srgbClr val="FFFF00"/>
              </a:highligh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創業　　　　 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1929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設立年月日　 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1947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事業内容　　 ：菓子製造販売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主な製品       ：キャンデ－、グミキャンデー、錠菓、素材菓子</a:t>
            </a:r>
          </a:p>
          <a:p>
            <a:pPr eaLnBrk="1" hangingPunct="1">
              <a:lnSpc>
                <a:spcPct val="150000"/>
              </a:lnSpc>
            </a:pPr>
            <a:endParaRPr lang="en-US" altLang="ja-JP" sz="1079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/>
            <a:r>
              <a:rPr lang="ja-JP" altLang="en-US" sz="1079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＜公式サイト</a:t>
            </a:r>
            <a:r>
              <a:rPr lang="en-US" altLang="ja-JP" sz="1079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URL</a:t>
            </a:r>
            <a:r>
              <a:rPr lang="ja-JP" altLang="en-US" sz="1079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＞</a:t>
            </a:r>
            <a:endParaRPr lang="en-US" altLang="ja-JP" sz="1079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/>
            <a:r>
              <a:rPr lang="en-US" altLang="ja-JP" sz="1079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hlinkClick r:id="rId3"/>
              </a:rPr>
              <a:t>https://www.nobel.co.jp/</a:t>
            </a:r>
            <a:endParaRPr lang="en-US" altLang="ja-JP" sz="1079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ボックス 4">
            <a:extLst>
              <a:ext uri="{FF2B5EF4-FFF2-40B4-BE49-F238E27FC236}">
                <a16:creationId xmlns:a16="http://schemas.microsoft.com/office/drawing/2014/main" id="{8E3138CE-2C38-506F-F45F-B72AFFBC4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874" y="708986"/>
            <a:ext cx="7006167" cy="51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梅干し本来の塩味と旨味を追求した秘伝の「男梅」パウダーによる、濃厚な梅干し味が自慢の「男梅」シリーズ。</a:t>
            </a:r>
            <a:endParaRPr lang="en-US" altLang="ja-JP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キャンデーやグミ、ソフトキャンデー、シートなど多彩なラインナップを展開しています。</a:t>
            </a:r>
            <a:endParaRPr lang="en-US" altLang="ja-JP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056A798-405D-B388-2D00-E63624DF1DA9}"/>
              </a:ext>
            </a:extLst>
          </p:cNvPr>
          <p:cNvSpPr txBox="1"/>
          <p:nvPr/>
        </p:nvSpPr>
        <p:spPr>
          <a:xfrm>
            <a:off x="169037" y="2716936"/>
            <a:ext cx="7221600" cy="307777"/>
          </a:xfrm>
          <a:prstGeom prst="rect">
            <a:avLst/>
          </a:prstGeom>
          <a:solidFill>
            <a:srgbClr val="FFE6E5"/>
          </a:solidFill>
        </p:spPr>
        <p:txBody>
          <a:bodyPr wrap="square" rtlCol="0">
            <a:spAutoFit/>
          </a:bodyPr>
          <a:lstStyle/>
          <a:p>
            <a:r>
              <a:rPr lang="en-US" altLang="ja-JP" sz="1400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400" b="1" spc="120" dirty="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■ 「ノーベル製菓」について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CDB757B-5C6A-9C7B-4064-D77F309AE09D}"/>
              </a:ext>
            </a:extLst>
          </p:cNvPr>
          <p:cNvSpPr txBox="1"/>
          <p:nvPr/>
        </p:nvSpPr>
        <p:spPr>
          <a:xfrm>
            <a:off x="169037" y="386671"/>
            <a:ext cx="7221600" cy="307777"/>
          </a:xfrm>
          <a:prstGeom prst="rect">
            <a:avLst/>
          </a:prstGeom>
          <a:solidFill>
            <a:srgbClr val="FFE6E5"/>
          </a:solidFill>
        </p:spPr>
        <p:txBody>
          <a:bodyPr wrap="square" rtlCol="0">
            <a:spAutoFit/>
          </a:bodyPr>
          <a:lstStyle/>
          <a:p>
            <a:r>
              <a:rPr lang="en-US" altLang="ja-JP" sz="1400" spc="12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400" b="1" spc="120">
                <a:solidFill>
                  <a:srgbClr val="E6001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■ 「男梅」について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14AF94C7-E4CF-D0D4-6A56-E422CABBFBEE}"/>
              </a:ext>
            </a:extLst>
          </p:cNvPr>
          <p:cNvGrpSpPr/>
          <p:nvPr/>
        </p:nvGrpSpPr>
        <p:grpSpPr>
          <a:xfrm>
            <a:off x="365011" y="1239468"/>
            <a:ext cx="6850397" cy="1345662"/>
            <a:chOff x="348270" y="2956281"/>
            <a:chExt cx="6850397" cy="1345662"/>
          </a:xfrm>
        </p:grpSpPr>
        <p:pic>
          <p:nvPicPr>
            <p:cNvPr id="25" name="図 24" descr="QR コード&#10;&#10;自動的に生成された説明">
              <a:extLst>
                <a:ext uri="{FF2B5EF4-FFF2-40B4-BE49-F238E27FC236}">
                  <a16:creationId xmlns:a16="http://schemas.microsoft.com/office/drawing/2014/main" id="{946ECEEE-B653-9C6B-C6CF-004D5125B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32" t="11939" r="10181" b="12263"/>
            <a:stretch>
              <a:fillRect/>
            </a:stretch>
          </p:blipFill>
          <p:spPr>
            <a:xfrm>
              <a:off x="6421505" y="3097982"/>
              <a:ext cx="777162" cy="1085696"/>
            </a:xfrm>
            <a:prstGeom prst="rect">
              <a:avLst/>
            </a:prstGeom>
          </p:spPr>
        </p:pic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E46669E1-C0FD-CDDC-2A98-6368CE0CA3BB}"/>
                </a:ext>
              </a:extLst>
            </p:cNvPr>
            <p:cNvGrpSpPr/>
            <p:nvPr/>
          </p:nvGrpSpPr>
          <p:grpSpPr>
            <a:xfrm>
              <a:off x="348270" y="2956281"/>
              <a:ext cx="6034384" cy="1345662"/>
              <a:chOff x="348270" y="2956281"/>
              <a:chExt cx="6034384" cy="1345662"/>
            </a:xfrm>
          </p:grpSpPr>
          <p:pic>
            <p:nvPicPr>
              <p:cNvPr id="28" name="図 27" descr="テキスト&#10;&#10;低い精度で自動的に生成された説明">
                <a:extLst>
                  <a:ext uri="{FF2B5EF4-FFF2-40B4-BE49-F238E27FC236}">
                    <a16:creationId xmlns:a16="http://schemas.microsoft.com/office/drawing/2014/main" id="{93B7937E-1739-CEC0-D47B-E4A5E09A88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59594" y="3029326"/>
                <a:ext cx="813547" cy="1220321"/>
              </a:xfrm>
              <a:prstGeom prst="rect">
                <a:avLst/>
              </a:prstGeom>
            </p:spPr>
          </p:pic>
          <p:pic>
            <p:nvPicPr>
              <p:cNvPr id="29" name="図 28" descr="テキスト, QR コード, ホワイトボード&#10;&#10;自動的に生成された説明">
                <a:extLst>
                  <a:ext uri="{FF2B5EF4-FFF2-40B4-BE49-F238E27FC236}">
                    <a16:creationId xmlns:a16="http://schemas.microsoft.com/office/drawing/2014/main" id="{EAD73CE1-3AEB-27B7-76E6-848B93ABAC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87838" y="3016120"/>
                <a:ext cx="813548" cy="1220322"/>
              </a:xfrm>
              <a:prstGeom prst="rect">
                <a:avLst/>
              </a:prstGeom>
            </p:spPr>
          </p:pic>
          <p:pic>
            <p:nvPicPr>
              <p:cNvPr id="31" name="図 30" descr="テキスト, カレンダー&#10;&#10;自動的に生成された説明">
                <a:extLst>
                  <a:ext uri="{FF2B5EF4-FFF2-40B4-BE49-F238E27FC236}">
                    <a16:creationId xmlns:a16="http://schemas.microsoft.com/office/drawing/2014/main" id="{106CC218-6A81-D101-EC53-8BFA3FDB6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993" t="6752" r="8232" b="6063"/>
              <a:stretch>
                <a:fillRect/>
              </a:stretch>
            </p:blipFill>
            <p:spPr>
              <a:xfrm>
                <a:off x="4179335" y="3118297"/>
                <a:ext cx="689530" cy="1089398"/>
              </a:xfrm>
              <a:prstGeom prst="rect">
                <a:avLst/>
              </a:prstGeom>
            </p:spPr>
          </p:pic>
          <p:pic>
            <p:nvPicPr>
              <p:cNvPr id="33" name="図 32" descr="カレンダー が含まれている画像&#10;&#10;自動的に生成された説明">
                <a:extLst>
                  <a:ext uri="{FF2B5EF4-FFF2-40B4-BE49-F238E27FC236}">
                    <a16:creationId xmlns:a16="http://schemas.microsoft.com/office/drawing/2014/main" id="{15F79235-5211-1CBB-996E-6A4ABE3FF2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94636" y="2956281"/>
                <a:ext cx="897108" cy="1345662"/>
              </a:xfrm>
              <a:prstGeom prst="rect">
                <a:avLst/>
              </a:prstGeom>
            </p:spPr>
          </p:pic>
          <p:pic>
            <p:nvPicPr>
              <p:cNvPr id="34" name="図 33" descr="テキスト, カレンダー&#10;&#10;自動的に生成された説明">
                <a:extLst>
                  <a:ext uri="{FF2B5EF4-FFF2-40B4-BE49-F238E27FC236}">
                    <a16:creationId xmlns:a16="http://schemas.microsoft.com/office/drawing/2014/main" id="{4BEF1650-8A9B-2F30-9EEE-B74D18A663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664" t="5721" r="6922" b="5701"/>
              <a:stretch>
                <a:fillRect/>
              </a:stretch>
            </p:blipFill>
            <p:spPr>
              <a:xfrm>
                <a:off x="4909201" y="3097982"/>
                <a:ext cx="706799" cy="1112485"/>
              </a:xfrm>
              <a:prstGeom prst="rect">
                <a:avLst/>
              </a:prstGeom>
            </p:spPr>
          </p:pic>
          <p:pic>
            <p:nvPicPr>
              <p:cNvPr id="36" name="図 35" descr="カレンダー&#10;&#10;中程度の精度で自動的に生成された説明">
                <a:extLst>
                  <a:ext uri="{FF2B5EF4-FFF2-40B4-BE49-F238E27FC236}">
                    <a16:creationId xmlns:a16="http://schemas.microsoft.com/office/drawing/2014/main" id="{E0BA1808-2C28-0673-22E5-5F38E6F52C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88" t="6619" r="7014" b="7661"/>
              <a:stretch>
                <a:fillRect/>
              </a:stretch>
            </p:blipFill>
            <p:spPr>
              <a:xfrm>
                <a:off x="5667483" y="3097982"/>
                <a:ext cx="715171" cy="1085696"/>
              </a:xfrm>
              <a:prstGeom prst="rect">
                <a:avLst/>
              </a:prstGeom>
            </p:spPr>
          </p:pic>
          <p:pic>
            <p:nvPicPr>
              <p:cNvPr id="37" name="Picture 2" descr="ノーベル製菓のロングセラー商品「男梅キャンデー」が春夏限定の塩分補給訴求パッケージで登場！「男梅キャンデー」 | ノーベル製菓株式会社">
                <a:extLst>
                  <a:ext uri="{FF2B5EF4-FFF2-40B4-BE49-F238E27FC236}">
                    <a16:creationId xmlns:a16="http://schemas.microsoft.com/office/drawing/2014/main" id="{A08B406D-FCE3-DFE6-D978-379EB1381F5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8" t="13695" r="9662" b="14789"/>
              <a:stretch/>
            </p:blipFill>
            <p:spPr bwMode="auto">
              <a:xfrm>
                <a:off x="348270" y="3090246"/>
                <a:ext cx="826561" cy="1093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図 37">
                <a:extLst>
                  <a:ext uri="{FF2B5EF4-FFF2-40B4-BE49-F238E27FC236}">
                    <a16:creationId xmlns:a16="http://schemas.microsoft.com/office/drawing/2014/main" id="{71C3F250-FEE3-E326-5885-7EDE88CC97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399" t="10243" r="15775" b="10582"/>
              <a:stretch>
                <a:fillRect/>
              </a:stretch>
            </p:blipFill>
            <p:spPr>
              <a:xfrm>
                <a:off x="1207781" y="3103340"/>
                <a:ext cx="697907" cy="1093038"/>
              </a:xfrm>
              <a:prstGeom prst="rect">
                <a:avLst/>
              </a:prstGeom>
            </p:spPr>
          </p:pic>
        </p:grpSp>
      </p:grpSp>
      <p:sp>
        <p:nvSpPr>
          <p:cNvPr id="39" name="テキスト ボックス 4">
            <a:extLst>
              <a:ext uri="{FF2B5EF4-FFF2-40B4-BE49-F238E27FC236}">
                <a16:creationId xmlns:a16="http://schemas.microsoft.com/office/drawing/2014/main" id="{68E0FB60-80CE-C532-5B4C-0645CE7BE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37" y="500905"/>
            <a:ext cx="7020000" cy="25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1511"/>
              </a:lnSpc>
              <a:defRPr kumimoji="1" sz="1000" spc="11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  <a:lvl2pPr marL="742950" indent="-28575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>
                <a:solidFill>
                  <a:srgbClr val="FF0000"/>
                </a:solidFill>
              </a:rPr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3671203507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4968A924CD6924D8F18F76FF2B44ADD" ma:contentTypeVersion="14" ma:contentTypeDescription="新しいドキュメントを作成します。" ma:contentTypeScope="" ma:versionID="3f290fc0a54982ba9ae8a37db8e012f6">
  <xsd:schema xmlns:xsd="http://www.w3.org/2001/XMLSchema" xmlns:xs="http://www.w3.org/2001/XMLSchema" xmlns:p="http://schemas.microsoft.com/office/2006/metadata/properties" xmlns:ns2="4b70e261-ad5b-4b56-b7e0-bb7a9bd38911" xmlns:ns3="4db660a5-8fe8-4456-8afe-6dca8c854f81" targetNamespace="http://schemas.microsoft.com/office/2006/metadata/properties" ma:root="true" ma:fieldsID="6836572dacbe4f04adda5ff1248e15d0" ns2:_="" ns3:_="">
    <xsd:import namespace="4b70e261-ad5b-4b56-b7e0-bb7a9bd38911"/>
    <xsd:import namespace="4db660a5-8fe8-4456-8afe-6dca8c854f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70e261-ad5b-4b56-b7e0-bb7a9bd389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6ebeabc6-1c0c-4751-aeab-3e30fad09a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b660a5-8fe8-4456-8afe-6dca8c854f8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15ad442-fbb6-4105-b7ee-8aba1d05e643}" ma:internalName="TaxCatchAll" ma:showField="CatchAllData" ma:web="4db660a5-8fe8-4456-8afe-6dca8c854f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b660a5-8fe8-4456-8afe-6dca8c854f81" xsi:nil="true"/>
    <lcf76f155ced4ddcb4097134ff3c332f xmlns="4b70e261-ad5b-4b56-b7e0-bb7a9bd3891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BE1F2E-A849-4AD3-B8F6-A5C71D700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70e261-ad5b-4b56-b7e0-bb7a9bd38911"/>
    <ds:schemaRef ds:uri="4db660a5-8fe8-4456-8afe-6dca8c854f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B2067A-0E01-4747-A86A-B82159E60AED}">
  <ds:schemaRefs>
    <ds:schemaRef ds:uri="http://purl.org/dc/elements/1.1/"/>
    <ds:schemaRef ds:uri="4db660a5-8fe8-4456-8afe-6dca8c854f81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4b70e261-ad5b-4b56-b7e0-bb7a9bd38911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2C8809A-C863-44E0-870E-82C46383DB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2873</TotalTime>
  <Words>1669</Words>
  <Application>Microsoft Office PowerPoint</Application>
  <PresentationFormat>ユーザー設定</PresentationFormat>
  <Paragraphs>50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HG丸ｺﾞｼｯｸM-PRO</vt:lpstr>
      <vt:lpstr>游ゴシック</vt:lpstr>
      <vt:lpstr>Arial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乗鞍 大樹</dc:creator>
  <cp:lastModifiedBy>篠原 千咲</cp:lastModifiedBy>
  <cp:revision>60</cp:revision>
  <dcterms:created xsi:type="dcterms:W3CDTF">2024-02-08T09:04:08Z</dcterms:created>
  <dcterms:modified xsi:type="dcterms:W3CDTF">2026-07-16T09:43:31Z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0x01010044968A924CD6924D8F18F76FF2B44ADD</vt:lpwstr>
  </property>
  <property fmtid="{D5CDD505-2E9C-101B-9397-08002B2CF9AE}" pid="3" name="MediaServiceImageTags">
    <vt:lpwstr/>
  </property>
</Properties>
</file>